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DM Sans" charset="1" panose="00000000000000000000"/>
      <p:regular r:id="rId14"/>
    </p:embeddedFont>
    <p:embeddedFont>
      <p:font typeface="DM Sans Bold" charset="1" panose="00000000000000000000"/>
      <p:regular r:id="rId15"/>
    </p:embeddedFont>
    <p:embeddedFont>
      <p:font typeface="DM Sans Italics" charset="1" panose="00000000000000000000"/>
      <p:regular r:id="rId16"/>
    </p:embeddedFont>
    <p:embeddedFont>
      <p:font typeface="DM Sans Bold Italics" charset="1" panose="00000000000000000000"/>
      <p:regular r:id="rId17"/>
    </p:embeddedFont>
    <p:embeddedFont>
      <p:font typeface="Open Sauce" charset="1" panose="00000500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 Italics" charset="1" panose="00000500000000000000"/>
      <p:regular r:id="rId20"/>
    </p:embeddedFont>
    <p:embeddedFont>
      <p:font typeface="Open Sauce Bold Italics" charset="1" panose="00000800000000000000"/>
      <p:regular r:id="rId21"/>
    </p:embeddedFont>
    <p:embeddedFont>
      <p:font typeface="Open Sauce Light" charset="1" panose="00000400000000000000"/>
      <p:regular r:id="rId22"/>
    </p:embeddedFont>
    <p:embeddedFont>
      <p:font typeface="Open Sauce Light Italics" charset="1" panose="00000400000000000000"/>
      <p:regular r:id="rId23"/>
    </p:embeddedFont>
    <p:embeddedFont>
      <p:font typeface="Open Sauce Medium" charset="1" panose="00000600000000000000"/>
      <p:regular r:id="rId24"/>
    </p:embeddedFont>
    <p:embeddedFont>
      <p:font typeface="Open Sauce Medium Italics" charset="1" panose="00000600000000000000"/>
      <p:regular r:id="rId25"/>
    </p:embeddedFont>
    <p:embeddedFont>
      <p:font typeface="Open Sauce Semi-Bold" charset="1" panose="00000700000000000000"/>
      <p:regular r:id="rId26"/>
    </p:embeddedFont>
    <p:embeddedFont>
      <p:font typeface="Open Sauce Semi-Bold Italics" charset="1" panose="00000700000000000000"/>
      <p:regular r:id="rId27"/>
    </p:embeddedFont>
    <p:embeddedFont>
      <p:font typeface="Open Sauce Heavy" charset="1" panose="00000A00000000000000"/>
      <p:regular r:id="rId28"/>
    </p:embeddedFont>
    <p:embeddedFont>
      <p:font typeface="Open Sauce Heavy Italics" charset="1" panose="00000A00000000000000"/>
      <p:regular r:id="rId29"/>
    </p:embeddedFont>
    <p:embeddedFont>
      <p:font typeface="Open Sans" charset="1" panose="020B0606030504020204"/>
      <p:regular r:id="rId30"/>
    </p:embeddedFont>
    <p:embeddedFont>
      <p:font typeface="Open Sans Bold" charset="1" panose="020B0806030504020204"/>
      <p:regular r:id="rId31"/>
    </p:embeddedFont>
    <p:embeddedFont>
      <p:font typeface="Open Sans Italics" charset="1" panose="020B0606030504020204"/>
      <p:regular r:id="rId32"/>
    </p:embeddedFont>
    <p:embeddedFont>
      <p:font typeface="Open Sans Bold Italics" charset="1" panose="020B0806030504020204"/>
      <p:regular r:id="rId33"/>
    </p:embeddedFont>
    <p:embeddedFont>
      <p:font typeface="Open Sans Light" charset="1" panose="020B0306030504020204"/>
      <p:regular r:id="rId34"/>
    </p:embeddedFont>
    <p:embeddedFont>
      <p:font typeface="Open Sans Light Italics" charset="1" panose="020B0306030504020204"/>
      <p:regular r:id="rId35"/>
    </p:embeddedFont>
    <p:embeddedFont>
      <p:font typeface="Open Sans Ultra-Bold" charset="1" panose="00000000000000000000"/>
      <p:regular r:id="rId36"/>
    </p:embeddedFont>
    <p:embeddedFont>
      <p:font typeface="Open Sans Ultra-Bold Italics" charset="1" panose="000000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slides/slide1.xml" Type="http://schemas.openxmlformats.org/officeDocument/2006/relationships/slide"/><Relationship Id="rId39" Target="slides/slide2.xml" Type="http://schemas.openxmlformats.org/officeDocument/2006/relationships/slide"/><Relationship Id="rId4" Target="theme/theme1.xml" Type="http://schemas.openxmlformats.org/officeDocument/2006/relationships/theme"/><Relationship Id="rId40" Target="slides/slide3.xml" Type="http://schemas.openxmlformats.org/officeDocument/2006/relationships/slide"/><Relationship Id="rId41" Target="slides/slide4.xml" Type="http://schemas.openxmlformats.org/officeDocument/2006/relationships/slide"/><Relationship Id="rId42" Target="slides/slide5.xml" Type="http://schemas.openxmlformats.org/officeDocument/2006/relationships/slide"/><Relationship Id="rId43" Target="slides/slide6.xml" Type="http://schemas.openxmlformats.org/officeDocument/2006/relationships/slide"/><Relationship Id="rId44" Target="slides/slide7.xml" Type="http://schemas.openxmlformats.org/officeDocument/2006/relationships/slide"/><Relationship Id="rId45" Target="slides/slide8.xml" Type="http://schemas.openxmlformats.org/officeDocument/2006/relationships/slide"/><Relationship Id="rId46" Target="slides/slide9.xml" Type="http://schemas.openxmlformats.org/officeDocument/2006/relationships/slide"/><Relationship Id="rId47" Target="slides/slide10.xml" Type="http://schemas.openxmlformats.org/officeDocument/2006/relationships/slide"/><Relationship Id="rId48" Target="slides/slide11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3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32.png" Type="http://schemas.openxmlformats.org/officeDocument/2006/relationships/image"/><Relationship Id="rId6" Target="../media/image3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18.png" Type="http://schemas.openxmlformats.org/officeDocument/2006/relationships/image"/><Relationship Id="rId6" Target="../media/image19.png" Type="http://schemas.openxmlformats.org/officeDocument/2006/relationships/image"/><Relationship Id="rId7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24.png" Type="http://schemas.openxmlformats.org/officeDocument/2006/relationships/image"/><Relationship Id="rId6" Target="../media/image6.png" Type="http://schemas.openxmlformats.org/officeDocument/2006/relationships/image"/><Relationship Id="rId7" Target="../media/image25.png" Type="http://schemas.openxmlformats.org/officeDocument/2006/relationships/image"/><Relationship Id="rId8" Target="../media/image26.png" Type="http://schemas.openxmlformats.org/officeDocument/2006/relationships/image"/><Relationship Id="rId9" Target="../media/image2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6.png" Type="http://schemas.openxmlformats.org/officeDocument/2006/relationships/image"/><Relationship Id="rId6" Target="../media/image29.png" Type="http://schemas.openxmlformats.org/officeDocument/2006/relationships/image"/><Relationship Id="rId7" Target="../media/image3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659121">
            <a:off x="15091031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3258071" y="-4629150"/>
            <a:ext cx="9022634" cy="9258300"/>
          </a:xfrm>
          <a:custGeom>
            <a:avLst/>
            <a:gdLst/>
            <a:ahLst/>
            <a:cxnLst/>
            <a:rect r="r" b="b" t="t" l="l"/>
            <a:pathLst>
              <a:path h="9258300" w="9022634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36347" y="3202251"/>
            <a:ext cx="9815307" cy="4208864"/>
            <a:chOff x="0" y="0"/>
            <a:chExt cx="1895495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895495" cy="812800"/>
            </a:xfrm>
            <a:custGeom>
              <a:avLst/>
              <a:gdLst/>
              <a:ahLst/>
              <a:cxnLst/>
              <a:rect r="r" b="b" t="t" l="l"/>
              <a:pathLst>
                <a:path h="812800" w="1895495">
                  <a:moveTo>
                    <a:pt x="0" y="0"/>
                  </a:moveTo>
                  <a:lnTo>
                    <a:pt x="1895495" y="0"/>
                  </a:lnTo>
                  <a:lnTo>
                    <a:pt x="1895495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1895495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4236347" y="3059376"/>
            <a:ext cx="9815307" cy="28846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11"/>
              </a:lnSpc>
            </a:pPr>
            <a:r>
              <a:rPr lang="en-US" sz="8413" spc="824">
                <a:solidFill>
                  <a:srgbClr val="231F20"/>
                </a:solidFill>
                <a:latin typeface="Oswald Bold"/>
              </a:rPr>
              <a:t>UNIVERSITY OF THE ARTS LONDON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332919" y="603045"/>
            <a:ext cx="2926381" cy="851311"/>
          </a:xfrm>
          <a:custGeom>
            <a:avLst/>
            <a:gdLst/>
            <a:ahLst/>
            <a:cxnLst/>
            <a:rect r="r" b="b" t="t" l="l"/>
            <a:pathLst>
              <a:path h="851311" w="2926381">
                <a:moveTo>
                  <a:pt x="0" y="0"/>
                </a:moveTo>
                <a:lnTo>
                  <a:pt x="2926381" y="0"/>
                </a:lnTo>
                <a:lnTo>
                  <a:pt x="2926381" y="851310"/>
                </a:lnTo>
                <a:lnTo>
                  <a:pt x="0" y="8513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5971127" y="6076812"/>
            <a:ext cx="6345747" cy="113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48"/>
              </a:lnSpc>
            </a:pPr>
            <a:r>
              <a:rPr lang="en-US" sz="3295" spc="322">
                <a:solidFill>
                  <a:srgbClr val="231F20"/>
                </a:solidFill>
                <a:latin typeface="Oswald Bold"/>
              </a:rPr>
              <a:t>ЛОНДОНСКИЙ УНИВЕРСИТЕТ ИСКУССТВ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095450" y="1800504"/>
            <a:ext cx="5386376" cy="7997272"/>
          </a:xfrm>
          <a:custGeom>
            <a:avLst/>
            <a:gdLst/>
            <a:ahLst/>
            <a:cxnLst/>
            <a:rect r="r" b="b" t="t" l="l"/>
            <a:pathLst>
              <a:path h="7997272" w="5386376">
                <a:moveTo>
                  <a:pt x="0" y="0"/>
                </a:moveTo>
                <a:lnTo>
                  <a:pt x="5386375" y="0"/>
                </a:lnTo>
                <a:lnTo>
                  <a:pt x="5386375" y="7997271"/>
                </a:lnTo>
                <a:lnTo>
                  <a:pt x="0" y="79972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12173" y="622907"/>
            <a:ext cx="7359716" cy="2772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4"/>
              </a:lnSpc>
            </a:pPr>
            <a:r>
              <a:rPr lang="en-US" sz="2735" spc="268">
                <a:solidFill>
                  <a:srgbClr val="231F20"/>
                </a:solidFill>
                <a:latin typeface="DM Sans"/>
              </a:rPr>
              <a:t>8 обладателей кинопремии «Оскар», 4 владельца награды BAFTA и 2 лауреата «Золотой пальмовой ветви», которую вручают на Каннском кинофестивале.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679362" y="6211586"/>
            <a:ext cx="6162866" cy="35861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60"/>
              </a:lnSpc>
            </a:pPr>
            <a:r>
              <a:rPr lang="en-US" sz="2290" spc="224">
                <a:solidFill>
                  <a:srgbClr val="231F20"/>
                </a:solidFill>
                <a:latin typeface="DM Sans"/>
              </a:rPr>
              <a:t>Преподаватели и сотрудники вуза являются профессионалами мира моды и современной арт-индустрии: это профессиональные художники, артисты, дизайнеры, критики и теоретики (например, в числе преподавателей работает Александра Шульман – главный редактор британского Vogue)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580377">
            <a:off x="10422212" y="-9309963"/>
            <a:ext cx="24036383" cy="24664199"/>
          </a:xfrm>
          <a:custGeom>
            <a:avLst/>
            <a:gdLst/>
            <a:ahLst/>
            <a:cxnLst/>
            <a:rect r="r" b="b" t="t" l="l"/>
            <a:pathLst>
              <a:path h="24664199" w="24036383">
                <a:moveTo>
                  <a:pt x="0" y="0"/>
                </a:moveTo>
                <a:lnTo>
                  <a:pt x="24036383" y="0"/>
                </a:lnTo>
                <a:lnTo>
                  <a:pt x="24036383" y="24664198"/>
                </a:lnTo>
                <a:lnTo>
                  <a:pt x="0" y="246641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561733" y="2105045"/>
            <a:ext cx="8097687" cy="3241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015"/>
              </a:lnSpc>
              <a:spcBef>
                <a:spcPct val="0"/>
              </a:spcBef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СПАСИБО ЗА ВНИМАНИЕ!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154599"/>
            <a:ext cx="3991491" cy="1103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7"/>
              </a:lnSpc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ПОДГОТОВИЛИ:</a:t>
            </a:r>
          </a:p>
          <a:p>
            <a:pPr marL="0" indent="0" lvl="0">
              <a:lnSpc>
                <a:spcPts val="2947"/>
              </a:lnSpc>
              <a:spcBef>
                <a:spcPct val="0"/>
              </a:spcBef>
            </a:pPr>
            <a:r>
              <a:rPr lang="en-US" sz="2135" spc="209">
                <a:solidFill>
                  <a:srgbClr val="231F20"/>
                </a:solidFill>
                <a:latin typeface="Montserrat Classic Bold"/>
              </a:rPr>
              <a:t>АРТЮХ МИЛОСЛАВА  АНИСЕНКО ПОЛИНА</a:t>
            </a:r>
          </a:p>
        </p:txBody>
      </p:sp>
      <p:sp>
        <p:nvSpPr>
          <p:cNvPr name="Freeform 6" id="6"/>
          <p:cNvSpPr/>
          <p:nvPr/>
        </p:nvSpPr>
        <p:spPr>
          <a:xfrm flipH="true" flipV="false" rot="0">
            <a:off x="-4379064" y="7476061"/>
            <a:ext cx="11881594" cy="3564478"/>
          </a:xfrm>
          <a:custGeom>
            <a:avLst/>
            <a:gdLst/>
            <a:ahLst/>
            <a:cxnLst/>
            <a:rect r="r" b="b" t="t" l="l"/>
            <a:pathLst>
              <a:path h="3564478" w="11881594">
                <a:moveTo>
                  <a:pt x="11881594" y="0"/>
                </a:moveTo>
                <a:lnTo>
                  <a:pt x="0" y="0"/>
                </a:lnTo>
                <a:lnTo>
                  <a:pt x="0" y="3564478"/>
                </a:lnTo>
                <a:lnTo>
                  <a:pt x="11881594" y="3564478"/>
                </a:lnTo>
                <a:lnTo>
                  <a:pt x="11881594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2994" y="337474"/>
            <a:ext cx="4296549" cy="9570246"/>
            <a:chOff x="0" y="0"/>
            <a:chExt cx="1131601" cy="252055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31601" cy="2520559"/>
            </a:xfrm>
            <a:custGeom>
              <a:avLst/>
              <a:gdLst/>
              <a:ahLst/>
              <a:cxnLst/>
              <a:rect r="r" b="b" t="t" l="l"/>
              <a:pathLst>
                <a:path h="2520559" w="1131601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131601" cy="25396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-2779578" y="7530776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822523" y="4472689"/>
            <a:ext cx="7680941" cy="5122597"/>
          </a:xfrm>
          <a:custGeom>
            <a:avLst/>
            <a:gdLst/>
            <a:ahLst/>
            <a:cxnLst/>
            <a:rect r="r" b="b" t="t" l="l"/>
            <a:pathLst>
              <a:path h="5122597" w="7680941">
                <a:moveTo>
                  <a:pt x="0" y="0"/>
                </a:moveTo>
                <a:lnTo>
                  <a:pt x="7680941" y="0"/>
                </a:lnTo>
                <a:lnTo>
                  <a:pt x="7680941" y="5122597"/>
                </a:lnTo>
                <a:lnTo>
                  <a:pt x="0" y="51225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9625221" y="857250"/>
            <a:ext cx="7416941" cy="34294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ИСТОРИЯ СОЗДАНИЯ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43081" y="7833154"/>
            <a:ext cx="9382140" cy="1215145"/>
          </a:xfrm>
          <a:custGeom>
            <a:avLst/>
            <a:gdLst/>
            <a:ahLst/>
            <a:cxnLst/>
            <a:rect r="r" b="b" t="t" l="l"/>
            <a:pathLst>
              <a:path h="1215145" w="9382140">
                <a:moveTo>
                  <a:pt x="0" y="0"/>
                </a:moveTo>
                <a:lnTo>
                  <a:pt x="9382140" y="0"/>
                </a:lnTo>
                <a:lnTo>
                  <a:pt x="9382140" y="1215145"/>
                </a:lnTo>
                <a:lnTo>
                  <a:pt x="0" y="12151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2489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40383" y="337474"/>
            <a:ext cx="9244653" cy="7495680"/>
            <a:chOff x="0" y="0"/>
            <a:chExt cx="3682024" cy="2985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82024" cy="2985431"/>
            </a:xfrm>
            <a:custGeom>
              <a:avLst/>
              <a:gdLst/>
              <a:ahLst/>
              <a:cxnLst/>
              <a:rect r="r" b="b" t="t" l="l"/>
              <a:pathLst>
                <a:path h="2985431" w="3682024">
                  <a:moveTo>
                    <a:pt x="0" y="0"/>
                  </a:moveTo>
                  <a:lnTo>
                    <a:pt x="3682024" y="0"/>
                  </a:lnTo>
                  <a:lnTo>
                    <a:pt x="3682024" y="2985431"/>
                  </a:lnTo>
                  <a:lnTo>
                    <a:pt x="0" y="2985431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19050"/>
              <a:ext cx="3682024" cy="3004481"/>
            </a:xfrm>
            <a:prstGeom prst="rect">
              <a:avLst/>
            </a:prstGeom>
          </p:spPr>
          <p:txBody>
            <a:bodyPr anchor="ctr" rtlCol="false" tIns="48868" lIns="48868" bIns="48868" rIns="48868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28700" y="564942"/>
            <a:ext cx="8115300" cy="7046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87"/>
              </a:lnSpc>
            </a:pPr>
            <a:r>
              <a:rPr lang="en-US" sz="2164" spc="212">
                <a:solidFill>
                  <a:srgbClr val="231F20"/>
                </a:solidFill>
                <a:latin typeface="DM Sans"/>
              </a:rPr>
              <a:t>История образовательного гиганта начинается в </a:t>
            </a:r>
            <a:r>
              <a:rPr lang="en-US" sz="2164" spc="212">
                <a:solidFill>
                  <a:srgbClr val="231F20"/>
                </a:solidFill>
                <a:latin typeface="DM Sans Bold"/>
              </a:rPr>
              <a:t>1854 году</a:t>
            </a:r>
            <a:r>
              <a:rPr lang="en-US" sz="2164" spc="212">
                <a:solidFill>
                  <a:srgbClr val="231F20"/>
                </a:solidFill>
                <a:latin typeface="DM Sans"/>
              </a:rPr>
              <a:t>, когда начал работать первый из колледжей творчества, входящих в состав университета.</a:t>
            </a:r>
          </a:p>
          <a:p>
            <a:pPr>
              <a:lnSpc>
                <a:spcPts val="2987"/>
              </a:lnSpc>
            </a:pPr>
            <a:r>
              <a:rPr lang="en-US" sz="2164" spc="212">
                <a:solidFill>
                  <a:srgbClr val="231F20"/>
                </a:solidFill>
                <a:latin typeface="DM Sans"/>
              </a:rPr>
              <a:t>Университет возник на базе </a:t>
            </a:r>
            <a:r>
              <a:rPr lang="en-US" sz="2164" spc="212">
                <a:solidFill>
                  <a:srgbClr val="231F20"/>
                </a:solidFill>
                <a:latin typeface="DM Sans Bold"/>
              </a:rPr>
              <a:t>семи</a:t>
            </a:r>
            <a:r>
              <a:rPr lang="en-US" sz="2164" spc="212">
                <a:solidFill>
                  <a:srgbClr val="231F20"/>
                </a:solidFill>
                <a:latin typeface="DM Sans"/>
              </a:rPr>
              <a:t> ранее независимых колледжей искусства, дизайна, моды и коммуникаций, которые в </a:t>
            </a:r>
            <a:r>
              <a:rPr lang="en-US" sz="2164" spc="212">
                <a:solidFill>
                  <a:srgbClr val="231F20"/>
                </a:solidFill>
                <a:latin typeface="DM Sans Bold"/>
              </a:rPr>
              <a:t>1986 году</a:t>
            </a:r>
            <a:r>
              <a:rPr lang="en-US" sz="2164" spc="212">
                <a:solidFill>
                  <a:srgbClr val="231F20"/>
                </a:solidFill>
                <a:latin typeface="DM Sans"/>
              </a:rPr>
              <a:t> были объединены в административных целях и образовали Лондонский институт. Первоначально колледжи были созданы между 1850 и началом XX века. </a:t>
            </a:r>
          </a:p>
          <a:p>
            <a:pPr>
              <a:lnSpc>
                <a:spcPts val="2987"/>
              </a:lnSpc>
            </a:pPr>
            <a:r>
              <a:rPr lang="en-US" sz="2164" spc="212">
                <a:solidFill>
                  <a:srgbClr val="231F20"/>
                </a:solidFill>
                <a:latin typeface="DM Sans Bold"/>
              </a:rPr>
              <a:t>Джон Маккензи</a:t>
            </a:r>
            <a:r>
              <a:rPr lang="en-US" sz="2164" spc="212">
                <a:solidFill>
                  <a:srgbClr val="231F20"/>
                </a:solidFill>
                <a:latin typeface="DM Sans"/>
              </a:rPr>
              <a:t> был назначен первым ректором. В 2001 году ректором был назначен сэр </a:t>
            </a:r>
            <a:r>
              <a:rPr lang="en-US" sz="2164" spc="212">
                <a:solidFill>
                  <a:srgbClr val="231F20"/>
                </a:solidFill>
                <a:latin typeface="DM Sans Bold"/>
              </a:rPr>
              <a:t>Майкл Бишар</a:t>
            </a:r>
            <a:r>
              <a:rPr lang="en-US" sz="2164" spc="212">
                <a:solidFill>
                  <a:srgbClr val="231F20"/>
                </a:solidFill>
                <a:latin typeface="DM Sans"/>
              </a:rPr>
              <a:t>, который призвал институт подать заявку на получение статуса университета. </a:t>
            </a:r>
          </a:p>
          <a:p>
            <a:pPr>
              <a:lnSpc>
                <a:spcPts val="2987"/>
              </a:lnSpc>
            </a:pPr>
            <a:r>
              <a:rPr lang="en-US" sz="2164" spc="212">
                <a:solidFill>
                  <a:srgbClr val="231F20"/>
                </a:solidFill>
                <a:latin typeface="DM Sans"/>
              </a:rPr>
              <a:t>В 2003 году институту присвоен статус университета.</a:t>
            </a:r>
          </a:p>
          <a:p>
            <a:pPr algn="l" marL="0" indent="0" lvl="0">
              <a:lnSpc>
                <a:spcPts val="2987"/>
              </a:lnSpc>
              <a:spcBef>
                <a:spcPct val="0"/>
              </a:spcBef>
            </a:pPr>
            <a:r>
              <a:rPr lang="en-US" sz="2164" spc="212">
                <a:solidFill>
                  <a:srgbClr val="231F20"/>
                </a:solidFill>
                <a:latin typeface="DM Sans"/>
              </a:rPr>
              <a:t>В 2004 году он был переименован в </a:t>
            </a:r>
            <a:r>
              <a:rPr lang="en-US" sz="2164" spc="212">
                <a:solidFill>
                  <a:srgbClr val="231F20"/>
                </a:solidFill>
                <a:latin typeface="DM Sans Bold"/>
              </a:rPr>
              <a:t>Лондонский университет искусств</a:t>
            </a:r>
            <a:r>
              <a:rPr lang="en-US" sz="2164" spc="212">
                <a:solidFill>
                  <a:srgbClr val="231F20"/>
                </a:solidFill>
                <a:latin typeface="DM Sans"/>
              </a:rPr>
              <a:t>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4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7659121">
            <a:off x="-4012602" y="5585714"/>
            <a:ext cx="7629294" cy="7828566"/>
          </a:xfrm>
          <a:custGeom>
            <a:avLst/>
            <a:gdLst/>
            <a:ahLst/>
            <a:cxnLst/>
            <a:rect r="r" b="b" t="t" l="l"/>
            <a:pathLst>
              <a:path h="7828566" w="7629294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019320" y="2901697"/>
            <a:ext cx="1400485" cy="6493178"/>
            <a:chOff x="0" y="0"/>
            <a:chExt cx="368852" cy="171013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8852" cy="1710137"/>
            </a:xfrm>
            <a:custGeom>
              <a:avLst/>
              <a:gdLst/>
              <a:ahLst/>
              <a:cxnLst/>
              <a:rect r="r" b="b" t="t" l="l"/>
              <a:pathLst>
                <a:path h="1710137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1710137"/>
                  </a:lnTo>
                  <a:lnTo>
                    <a:pt x="0" y="1710137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68852" cy="17291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980992" y="1036994"/>
            <a:ext cx="7416941" cy="16837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Oswald Bold"/>
              </a:rPr>
              <a:t>СТРУКТУРА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2016048">
            <a:off x="12243487" y="-1005305"/>
            <a:ext cx="10749463" cy="2687366"/>
          </a:xfrm>
          <a:custGeom>
            <a:avLst/>
            <a:gdLst/>
            <a:ahLst/>
            <a:cxnLst/>
            <a:rect r="r" b="b" t="t" l="l"/>
            <a:pathLst>
              <a:path h="2687366" w="10749463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2313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2313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2313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2313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231353" y="667779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231353" y="7658869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363636"/>
                </a:solidFill>
                <a:latin typeface="Oswald Bold Italics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607430" y="3333137"/>
            <a:ext cx="7658012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КАМБЕРУЭЛЛСКИЙ КОЛЛЕДЖ ИСКУССТВ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607430" y="412735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КОЛЛЕДЖ ИСКУССТВ ЧЕЛСИ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607430" y="5047445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ЛОНДОНСКИЙ КОЛЛЕДЖ СВЯЗИ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07430" y="5841663"/>
            <a:ext cx="6076629" cy="4185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ЛОНДОНСКИЙ КОЛЛЕДЖ МОДЫ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607430" y="6642507"/>
            <a:ext cx="8893718" cy="8566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83"/>
              </a:lnSpc>
              <a:spcBef>
                <a:spcPct val="0"/>
              </a:spcBef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ЦЕНТРАЛЬНЫЙ КОЛЛЕДЖ ИСКУССТВА И ДИЗАЙНА ИМЕНИ СВЯТОГО МАРТИНА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607430" y="7760058"/>
            <a:ext cx="7658012" cy="1608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DM Sans"/>
              </a:rPr>
              <a:t>УИМБЛДОНСКИЙ КОЛЛЕДЖ ИСКУССТВ</a:t>
            </a:r>
          </a:p>
          <a:p>
            <a:pPr algn="l" marL="0" indent="0" lvl="0">
              <a:lnSpc>
                <a:spcPts val="2379"/>
              </a:lnSpc>
              <a:spcBef>
                <a:spcPct val="0"/>
              </a:spcBef>
            </a:pPr>
            <a:r>
              <a:rPr lang="en-US" sz="1724" spc="168">
                <a:solidFill>
                  <a:srgbClr val="231F20"/>
                </a:solidFill>
                <a:latin typeface="DM Sans"/>
              </a:rPr>
              <a:t>УИМБЛДОНСКАЯ ШКОЛА ИСКУССТВ ПРИСОЕДИНИЛАСЬ К УНИВЕРСИТЕТУ В КАЧЕСТВЕ ШЕСТОГО КОЛЛЕДЖА В 2006 ГОДУ И БЫЛА ПЕРЕИМЕНОВАНА В УИМБЛДОНСКИЙ КОЛЛЕДЖ ИСКУССТВ.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407869">
            <a:off x="12052165" y="1118883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407869">
            <a:off x="-4696947" y="10150458"/>
            <a:ext cx="12471670" cy="5351480"/>
          </a:xfrm>
          <a:custGeom>
            <a:avLst/>
            <a:gdLst/>
            <a:ahLst/>
            <a:cxnLst/>
            <a:rect r="r" b="b" t="t" l="l"/>
            <a:pathLst>
              <a:path h="5351480" w="1247167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514197">
            <a:off x="8015998" y="4064608"/>
            <a:ext cx="2364828" cy="2057400"/>
          </a:xfrm>
          <a:custGeom>
            <a:avLst/>
            <a:gdLst/>
            <a:ahLst/>
            <a:cxnLst/>
            <a:rect r="r" b="b" t="t" l="l"/>
            <a:pathLst>
              <a:path h="2057400" w="2364828">
                <a:moveTo>
                  <a:pt x="0" y="0"/>
                </a:moveTo>
                <a:lnTo>
                  <a:pt x="2364828" y="0"/>
                </a:lnTo>
                <a:lnTo>
                  <a:pt x="2364828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406304" y="8456046"/>
            <a:ext cx="10881696" cy="130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903"/>
              </a:lnSpc>
            </a:pPr>
            <a:r>
              <a:rPr lang="en-US" sz="9431" spc="924">
                <a:solidFill>
                  <a:srgbClr val="231F20"/>
                </a:solidFill>
                <a:latin typeface="Oswald Bold"/>
              </a:rPr>
              <a:t>СПЕЦИАЛЬНОСТИ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121522" y="264959"/>
            <a:ext cx="4954805" cy="1002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Актерское мастерство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Графический дизайн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Дизайн интерьера и пространства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Дизайн поверхностей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Дизайн текстиля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Дизайн ювелирных украшений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Живопись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Журналистика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Издательское дело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Изящные искусства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Иллюстрация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Искусство и дизайн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Керамика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Книжное дело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Коммуникационный дизайн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Консервация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Косметология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Кураторство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Медиадизайн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Мода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Дизайн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Рисунок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Реклама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Скульптура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Стайлинг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Сценарное мастерство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Театральный дизайн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Трехмерный дизайн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Фотография</a:t>
            </a:r>
          </a:p>
          <a:p>
            <a:pPr marL="387626" indent="-193813" lvl="1">
              <a:lnSpc>
                <a:spcPts val="2477"/>
              </a:lnSpc>
              <a:buFont typeface="Arial"/>
              <a:buChar char="•"/>
            </a:pPr>
            <a:r>
              <a:rPr lang="en-US" sz="1795" spc="175">
                <a:solidFill>
                  <a:srgbClr val="231F20"/>
                </a:solidFill>
                <a:latin typeface="DM Sans"/>
              </a:rPr>
              <a:t>Цифровой дизайн.</a:t>
            </a:r>
          </a:p>
          <a:p>
            <a:pPr>
              <a:lnSpc>
                <a:spcPts val="247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144000" y="1618132"/>
            <a:ext cx="6347889" cy="3834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8"/>
              </a:lnSpc>
            </a:pPr>
            <a:r>
              <a:rPr lang="en-US" sz="2427">
                <a:solidFill>
                  <a:srgbClr val="231F20"/>
                </a:solidFill>
                <a:latin typeface="Open Sans"/>
              </a:rPr>
              <a:t>·      Изучают дизайн одежды и костюма, изобразительное искусство, дизайн интерьера, пространства и предметов, курсы графического и промышленного дизайна; медиа, анимация и коммуникации; фильм и фотография, а также актерское мастерство, </a:t>
            </a:r>
          </a:p>
          <a:p>
            <a:pPr algn="ctr">
              <a:lnSpc>
                <a:spcPts val="3398"/>
              </a:lnSpc>
            </a:pPr>
            <a:r>
              <a:rPr lang="en-US" sz="2427">
                <a:solidFill>
                  <a:srgbClr val="231F20"/>
                </a:solidFill>
                <a:latin typeface="Open Sans Bold"/>
              </a:rPr>
              <a:t>и многое другое</a:t>
            </a:r>
          </a:p>
          <a:p>
            <a:pPr algn="ctr">
              <a:lnSpc>
                <a:spcPts val="3398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494043" y="6277136"/>
            <a:ext cx="8280673" cy="1172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5"/>
              </a:lnSpc>
            </a:pPr>
            <a:r>
              <a:rPr lang="en-US" sz="2232">
                <a:solidFill>
                  <a:srgbClr val="231F20"/>
                </a:solidFill>
                <a:latin typeface="Open Sans"/>
              </a:rPr>
              <a:t>Лондонский университет искусств является самым большим в Европе среди себе подобных. Здесь обучаются 20 тысяч студентов из более чем 100 стран мира.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136608" y="3260624"/>
            <a:ext cx="7831629" cy="2481292"/>
            <a:chOff x="0" y="0"/>
            <a:chExt cx="10442172" cy="3308390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10442172" cy="3308390"/>
              <a:chOff x="0" y="0"/>
              <a:chExt cx="1512415" cy="479178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512415" cy="479178"/>
              </a:xfrm>
              <a:custGeom>
                <a:avLst/>
                <a:gdLst/>
                <a:ahLst/>
                <a:cxnLst/>
                <a:rect r="r" b="b" t="t" l="l"/>
                <a:pathLst>
                  <a:path h="479178" w="1512415">
                    <a:moveTo>
                      <a:pt x="0" y="0"/>
                    </a:moveTo>
                    <a:lnTo>
                      <a:pt x="1512415" y="0"/>
                    </a:lnTo>
                    <a:lnTo>
                      <a:pt x="1512415" y="479178"/>
                    </a:lnTo>
                    <a:lnTo>
                      <a:pt x="0" y="479178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1512415" cy="4982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0" y="199853"/>
              <a:ext cx="10391921" cy="2870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47080" indent="-223540" lvl="1">
                <a:lnSpc>
                  <a:spcPts val="2857"/>
                </a:lnSpc>
                <a:buFont typeface="Arial"/>
                <a:buChar char="•"/>
              </a:pPr>
              <a:r>
                <a:rPr lang="en-US" sz="2070" spc="202">
                  <a:solidFill>
                    <a:srgbClr val="231F20"/>
                  </a:solidFill>
                  <a:latin typeface="DM Sans"/>
                </a:rPr>
                <a:t>Произведения скульптора как правило просты, имеют изогнутые линии, монохромны и ярко окрашены. Ранние работы часто были покрыты пигментом. Порой работы имеют зеркальную поверхность, отражающую и искажающую зрителя и окружение.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136608" y="5913367"/>
            <a:ext cx="7831629" cy="4179453"/>
            <a:chOff x="0" y="0"/>
            <a:chExt cx="1512415" cy="80712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12415" cy="807120"/>
            </a:xfrm>
            <a:custGeom>
              <a:avLst/>
              <a:gdLst/>
              <a:ahLst/>
              <a:cxnLst/>
              <a:rect r="r" b="b" t="t" l="l"/>
              <a:pathLst>
                <a:path h="807120" w="1512415">
                  <a:moveTo>
                    <a:pt x="0" y="0"/>
                  </a:moveTo>
                  <a:lnTo>
                    <a:pt x="1512415" y="0"/>
                  </a:lnTo>
                  <a:lnTo>
                    <a:pt x="1512415" y="807120"/>
                  </a:lnTo>
                  <a:lnTo>
                    <a:pt x="0" y="80712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19050"/>
              <a:ext cx="1512415" cy="8261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503597" y="528778"/>
            <a:ext cx="4012360" cy="5213139"/>
          </a:xfrm>
          <a:custGeom>
            <a:avLst/>
            <a:gdLst/>
            <a:ahLst/>
            <a:cxnLst/>
            <a:rect r="r" b="b" t="t" l="l"/>
            <a:pathLst>
              <a:path h="5213139" w="4012360">
                <a:moveTo>
                  <a:pt x="0" y="0"/>
                </a:moveTo>
                <a:lnTo>
                  <a:pt x="4012360" y="0"/>
                </a:lnTo>
                <a:lnTo>
                  <a:pt x="4012360" y="5213139"/>
                </a:lnTo>
                <a:lnTo>
                  <a:pt x="0" y="52131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18723" y="6247989"/>
            <a:ext cx="5741384" cy="3844831"/>
          </a:xfrm>
          <a:custGeom>
            <a:avLst/>
            <a:gdLst/>
            <a:ahLst/>
            <a:cxnLst/>
            <a:rect r="r" b="b" t="t" l="l"/>
            <a:pathLst>
              <a:path h="3844831" w="5741384">
                <a:moveTo>
                  <a:pt x="0" y="0"/>
                </a:moveTo>
                <a:lnTo>
                  <a:pt x="5741384" y="0"/>
                </a:lnTo>
                <a:lnTo>
                  <a:pt x="5741384" y="3844831"/>
                </a:lnTo>
                <a:lnTo>
                  <a:pt x="0" y="384483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996373" y="2690117"/>
            <a:ext cx="6002426" cy="4497130"/>
          </a:xfrm>
          <a:custGeom>
            <a:avLst/>
            <a:gdLst/>
            <a:ahLst/>
            <a:cxnLst/>
            <a:rect r="r" b="b" t="t" l="l"/>
            <a:pathLst>
              <a:path h="4497130" w="6002426">
                <a:moveTo>
                  <a:pt x="0" y="0"/>
                </a:moveTo>
                <a:lnTo>
                  <a:pt x="6002426" y="0"/>
                </a:lnTo>
                <a:lnTo>
                  <a:pt x="6002426" y="4497130"/>
                </a:lnTo>
                <a:lnTo>
                  <a:pt x="0" y="44971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3690980" y="895350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АНИШ КАПУР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453135" y="6094401"/>
            <a:ext cx="7515102" cy="31638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4688" indent="-217344" lvl="1">
              <a:lnSpc>
                <a:spcPts val="2778"/>
              </a:lnSpc>
              <a:buFont typeface="Arial"/>
              <a:buChar char="•"/>
            </a:pPr>
            <a:r>
              <a:rPr lang="en-US" sz="2013" spc="197">
                <a:solidFill>
                  <a:srgbClr val="231F20"/>
                </a:solidFill>
                <a:latin typeface="DM Sans"/>
              </a:rPr>
              <a:t>В 2000 одна из работ Капура, </a:t>
            </a:r>
            <a:r>
              <a:rPr lang="en-US" sz="2013" spc="197">
                <a:solidFill>
                  <a:srgbClr val="231F20"/>
                </a:solidFill>
                <a:latin typeface="DM Sans Bold"/>
              </a:rPr>
              <a:t>Параболические воды</a:t>
            </a:r>
            <a:r>
              <a:rPr lang="en-US" sz="2013" spc="197">
                <a:solidFill>
                  <a:srgbClr val="231F20"/>
                </a:solidFill>
                <a:latin typeface="DM Sans"/>
              </a:rPr>
              <a:t>, состоящая из вращающейся окрашенной воды, была показана в Лондоне. В 2004 </a:t>
            </a:r>
            <a:r>
              <a:rPr lang="en-US" sz="2013" spc="197">
                <a:solidFill>
                  <a:srgbClr val="231F20"/>
                </a:solidFill>
                <a:latin typeface="DM Sans Bold"/>
              </a:rPr>
              <a:t>Врата облаков</a:t>
            </a:r>
            <a:r>
              <a:rPr lang="en-US" sz="2013" spc="197">
                <a:solidFill>
                  <a:srgbClr val="231F20"/>
                </a:solidFill>
                <a:latin typeface="DM Sans"/>
              </a:rPr>
              <a:t>, 110-тонная стальная скульптура, торжественно открыта в парке «Миллениум». Осенью 2006 года другая зеркальная скульптура, также названная </a:t>
            </a:r>
            <a:r>
              <a:rPr lang="en-US" sz="2013" spc="197">
                <a:solidFill>
                  <a:srgbClr val="231F20"/>
                </a:solidFill>
                <a:latin typeface="DM Sans Bold"/>
              </a:rPr>
              <a:t>Зеркало неба</a:t>
            </a:r>
            <a:r>
              <a:rPr lang="en-US" sz="2013" spc="197">
                <a:solidFill>
                  <a:srgbClr val="231F20"/>
                </a:solidFill>
                <a:latin typeface="DM Sans"/>
              </a:rPr>
              <a:t>, была показана в Рокфеллеровском центре в Нью-Йорке.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03597" y="883221"/>
            <a:ext cx="3544009" cy="5316014"/>
          </a:xfrm>
          <a:custGeom>
            <a:avLst/>
            <a:gdLst/>
            <a:ahLst/>
            <a:cxnLst/>
            <a:rect r="r" b="b" t="t" l="l"/>
            <a:pathLst>
              <a:path h="5316014" w="3544009">
                <a:moveTo>
                  <a:pt x="0" y="0"/>
                </a:moveTo>
                <a:lnTo>
                  <a:pt x="3544009" y="0"/>
                </a:lnTo>
                <a:lnTo>
                  <a:pt x="3544009" y="5316014"/>
                </a:lnTo>
                <a:lnTo>
                  <a:pt x="0" y="53160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588042" y="2685969"/>
            <a:ext cx="6136451" cy="4559942"/>
          </a:xfrm>
          <a:custGeom>
            <a:avLst/>
            <a:gdLst/>
            <a:ahLst/>
            <a:cxnLst/>
            <a:rect r="r" b="b" t="t" l="l"/>
            <a:pathLst>
              <a:path h="4559942" w="6136451">
                <a:moveTo>
                  <a:pt x="0" y="0"/>
                </a:moveTo>
                <a:lnTo>
                  <a:pt x="6136451" y="0"/>
                </a:lnTo>
                <a:lnTo>
                  <a:pt x="6136451" y="4559942"/>
                </a:lnTo>
                <a:lnTo>
                  <a:pt x="0" y="45599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905094" y="6652852"/>
            <a:ext cx="6453159" cy="3628855"/>
          </a:xfrm>
          <a:custGeom>
            <a:avLst/>
            <a:gdLst/>
            <a:ahLst/>
            <a:cxnLst/>
            <a:rect r="r" b="b" t="t" l="l"/>
            <a:pathLst>
              <a:path h="3628855" w="6453159">
                <a:moveTo>
                  <a:pt x="0" y="0"/>
                </a:moveTo>
                <a:lnTo>
                  <a:pt x="6453159" y="0"/>
                </a:lnTo>
                <a:lnTo>
                  <a:pt x="6453159" y="3628854"/>
                </a:lnTo>
                <a:lnTo>
                  <a:pt x="0" y="362885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416590" y="3391132"/>
            <a:ext cx="7799977" cy="3149616"/>
            <a:chOff x="0" y="0"/>
            <a:chExt cx="10399969" cy="4199489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0399969" cy="4199489"/>
              <a:chOff x="0" y="0"/>
              <a:chExt cx="1506302" cy="608242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506302" cy="608242"/>
              </a:xfrm>
              <a:custGeom>
                <a:avLst/>
                <a:gdLst/>
                <a:ahLst/>
                <a:cxnLst/>
                <a:rect r="r" b="b" t="t" l="l"/>
                <a:pathLst>
                  <a:path h="608242" w="1506302">
                    <a:moveTo>
                      <a:pt x="0" y="0"/>
                    </a:moveTo>
                    <a:lnTo>
                      <a:pt x="1506302" y="0"/>
                    </a:lnTo>
                    <a:lnTo>
                      <a:pt x="1506302" y="608242"/>
                    </a:lnTo>
                    <a:lnTo>
                      <a:pt x="0" y="608242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19050"/>
                <a:ext cx="1506302" cy="62729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122342" y="42762"/>
              <a:ext cx="10155285" cy="40758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27768" indent="-213884" lvl="1">
                <a:lnSpc>
                  <a:spcPts val="2734"/>
                </a:lnSpc>
                <a:buFont typeface="Arial"/>
                <a:buChar char="•"/>
              </a:pPr>
              <a:r>
                <a:rPr lang="en-US" sz="1981" spc="194">
                  <a:solidFill>
                    <a:srgbClr val="231F20"/>
                  </a:solidFill>
                  <a:latin typeface="DM Sans"/>
                </a:rPr>
                <a:t>Английский графический дизайнер, типограф и арт-директор. Он известен своей работой над журналами The Face и Arena, а также созданием обложек для таких артистов, как Clock DVA, Cabaret Voltaire, The Bongos, 23 Skidoo и Depeche Mode.</a:t>
              </a:r>
            </a:p>
            <a:p>
              <a:pPr marL="427768" indent="-213884" lvl="1">
                <a:lnSpc>
                  <a:spcPts val="2734"/>
                </a:lnSpc>
                <a:buFont typeface="Arial"/>
                <a:buChar char="•"/>
              </a:pPr>
              <a:r>
                <a:rPr lang="en-US" sz="1981" spc="194">
                  <a:solidFill>
                    <a:srgbClr val="231F20"/>
                  </a:solidFill>
                  <a:latin typeface="DM Sans"/>
                </a:rPr>
                <a:t>Он создавал яркие иллюстрации и соединял их с необычными шрифтами, делая текст важной частью визуальной композиции.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503597" y="6652852"/>
            <a:ext cx="7183700" cy="3909382"/>
            <a:chOff x="0" y="0"/>
            <a:chExt cx="9578266" cy="5212510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9578266" cy="5212510"/>
              <a:chOff x="0" y="0"/>
              <a:chExt cx="1463514" cy="796447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1463514" cy="796447"/>
              </a:xfrm>
              <a:custGeom>
                <a:avLst/>
                <a:gdLst/>
                <a:ahLst/>
                <a:cxnLst/>
                <a:rect r="r" b="b" t="t" l="l"/>
                <a:pathLst>
                  <a:path h="796447" w="1463514">
                    <a:moveTo>
                      <a:pt x="0" y="0"/>
                    </a:moveTo>
                    <a:lnTo>
                      <a:pt x="1463514" y="0"/>
                    </a:lnTo>
                    <a:lnTo>
                      <a:pt x="1463514" y="796447"/>
                    </a:lnTo>
                    <a:lnTo>
                      <a:pt x="0" y="796447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sq">
                <a:solidFill>
                  <a:srgbClr val="000000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9525"/>
                <a:ext cx="1463514" cy="80597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60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135675" y="448130"/>
              <a:ext cx="9024844" cy="42876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405489" indent="-202744" lvl="1">
                <a:lnSpc>
                  <a:spcPts val="2591"/>
                </a:lnSpc>
                <a:buFont typeface="Arial"/>
                <a:buChar char="•"/>
              </a:pPr>
              <a:r>
                <a:rPr lang="en-US" sz="1878" spc="184">
                  <a:solidFill>
                    <a:srgbClr val="231F20"/>
                  </a:solidFill>
                  <a:latin typeface="DM Sans"/>
                </a:rPr>
                <a:t>В 1988 году Броуди впервые работал над рекламной кампанией для крупного бренда ― Nike. И в её основе вновь была типографика.</a:t>
              </a:r>
            </a:p>
            <a:p>
              <a:pPr marL="405489" indent="-202744" lvl="1">
                <a:lnSpc>
                  <a:spcPts val="2591"/>
                </a:lnSpc>
                <a:buFont typeface="Arial"/>
                <a:buChar char="•"/>
              </a:pPr>
              <a:r>
                <a:rPr lang="en-US" sz="1878" spc="184">
                  <a:solidFill>
                    <a:srgbClr val="231F20"/>
                  </a:solidFill>
                  <a:latin typeface="DM Sans"/>
                </a:rPr>
                <a:t>Для британской телевизионной компании Channel 4 Невилл Броуди создал сразу два шрифта ― Horseferry и Chadwick. Они названы так в честь двух улиц, проходящих рядом с лондонской штаб-квартирой компании.</a:t>
              </a: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3690980" y="1232286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НЕВИЛЛ БРОДИ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3086100"/>
            <a:chOff x="0" y="0"/>
            <a:chExt cx="4816593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812800"/>
            </a:xfrm>
            <a:custGeom>
              <a:avLst/>
              <a:gdLst/>
              <a:ahLst/>
              <a:cxnLst/>
              <a:rect r="r" b="b" t="t" l="l"/>
              <a:pathLst>
                <a:path h="812800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4816593" cy="831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451022" y="-4729397"/>
            <a:ext cx="7616557" cy="7815497"/>
          </a:xfrm>
          <a:custGeom>
            <a:avLst/>
            <a:gdLst/>
            <a:ahLst/>
            <a:cxnLst/>
            <a:rect r="r" b="b" t="t" l="l"/>
            <a:pathLst>
              <a:path h="7815497" w="761655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851369" y="-3442596"/>
            <a:ext cx="6709932" cy="6885191"/>
          </a:xfrm>
          <a:custGeom>
            <a:avLst/>
            <a:gdLst/>
            <a:ahLst/>
            <a:cxnLst/>
            <a:rect r="r" b="b" t="t" l="l"/>
            <a:pathLst>
              <a:path h="6885191" w="6709932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933806" y="3442596"/>
            <a:ext cx="9034431" cy="3209124"/>
            <a:chOff x="0" y="0"/>
            <a:chExt cx="1744696" cy="61973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4696" cy="619734"/>
            </a:xfrm>
            <a:custGeom>
              <a:avLst/>
              <a:gdLst/>
              <a:ahLst/>
              <a:cxnLst/>
              <a:rect r="r" b="b" t="t" l="l"/>
              <a:pathLst>
                <a:path h="619734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619734"/>
                  </a:lnTo>
                  <a:lnTo>
                    <a:pt x="0" y="61973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9050"/>
              <a:ext cx="1744696" cy="6387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8933806" y="7010087"/>
            <a:ext cx="9034431" cy="2916395"/>
            <a:chOff x="0" y="0"/>
            <a:chExt cx="1744696" cy="5632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44696" cy="563203"/>
            </a:xfrm>
            <a:custGeom>
              <a:avLst/>
              <a:gdLst/>
              <a:ahLst/>
              <a:cxnLst/>
              <a:rect r="r" b="b" t="t" l="l"/>
              <a:pathLst>
                <a:path h="563203" w="1744696">
                  <a:moveTo>
                    <a:pt x="0" y="0"/>
                  </a:moveTo>
                  <a:lnTo>
                    <a:pt x="1744696" y="0"/>
                  </a:lnTo>
                  <a:lnTo>
                    <a:pt x="1744696" y="563203"/>
                  </a:lnTo>
                  <a:lnTo>
                    <a:pt x="0" y="56320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744696" cy="5917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При создании линии аксессуаров Стелла Маккартни работает не с драгоценными металлами и камнями, а с металлом и пластиком, что в мире Высокой моды считают моветоном. </a:t>
              </a:r>
            </a:p>
            <a:p>
              <a:pPr marL="474979" indent="-237490" lvl="1">
                <a:lnSpc>
                  <a:spcPts val="285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DM Sans"/>
                </a:rPr>
                <a:t>Стелла Маккартни — одна из шести женщин-дизайнеров, которая была награждена British Fashion Awards — наиболее престижной премией в индустрии моды  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5100547" y="3350583"/>
            <a:ext cx="3833259" cy="5117702"/>
          </a:xfrm>
          <a:custGeom>
            <a:avLst/>
            <a:gdLst/>
            <a:ahLst/>
            <a:cxnLst/>
            <a:rect r="r" b="b" t="t" l="l"/>
            <a:pathLst>
              <a:path h="5117702" w="3833259">
                <a:moveTo>
                  <a:pt x="0" y="0"/>
                </a:moveTo>
                <a:lnTo>
                  <a:pt x="3833259" y="0"/>
                </a:lnTo>
                <a:lnTo>
                  <a:pt x="3833259" y="5117701"/>
                </a:lnTo>
                <a:lnTo>
                  <a:pt x="0" y="511770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18723" y="3629338"/>
            <a:ext cx="5140642" cy="7710963"/>
          </a:xfrm>
          <a:custGeom>
            <a:avLst/>
            <a:gdLst/>
            <a:ahLst/>
            <a:cxnLst/>
            <a:rect r="r" b="b" t="t" l="l"/>
            <a:pathLst>
              <a:path h="7710963" w="5140642">
                <a:moveTo>
                  <a:pt x="0" y="0"/>
                </a:moveTo>
                <a:lnTo>
                  <a:pt x="5140642" y="0"/>
                </a:lnTo>
                <a:lnTo>
                  <a:pt x="5140642" y="7710963"/>
                </a:lnTo>
                <a:lnTo>
                  <a:pt x="0" y="771096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706222" y="546217"/>
            <a:ext cx="3697635" cy="5235540"/>
          </a:xfrm>
          <a:custGeom>
            <a:avLst/>
            <a:gdLst/>
            <a:ahLst/>
            <a:cxnLst/>
            <a:rect r="r" b="b" t="t" l="l"/>
            <a:pathLst>
              <a:path h="5235540" w="3697635">
                <a:moveTo>
                  <a:pt x="0" y="0"/>
                </a:moveTo>
                <a:lnTo>
                  <a:pt x="3697635" y="0"/>
                </a:lnTo>
                <a:lnTo>
                  <a:pt x="3697635" y="5235541"/>
                </a:lnTo>
                <a:lnTo>
                  <a:pt x="0" y="523554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5957671" y="895350"/>
            <a:ext cx="10906040" cy="1349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Oswald Bold"/>
              </a:rPr>
              <a:t>СТЕЛЛА МАККАРТНИ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038903" y="3591238"/>
            <a:ext cx="8824237" cy="3066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Дочь Пола МакКартни из The Beatles. Стелла Маккартни убежденная вегетарианка и член организации РЕТА, поэтому в своих коллекциях она не использует мех и кожу. </a:t>
            </a:r>
          </a:p>
          <a:p>
            <a:pPr marL="427768" indent="-213884" lvl="1">
              <a:lnSpc>
                <a:spcPts val="2734"/>
              </a:lnSpc>
              <a:buFont typeface="Arial"/>
              <a:buChar char="•"/>
            </a:pPr>
            <a:r>
              <a:rPr lang="en-US" sz="1981" spc="194">
                <a:solidFill>
                  <a:srgbClr val="231F20"/>
                </a:solidFill>
                <a:latin typeface="DM Sans"/>
              </a:rPr>
              <a:t>В 1997 году Стелла Маккартни возглавила модный Дом Chloé, сменив Карла Лагерфельда. Она совершила революцию в стенах модного Дома, привнесла в коллекции романтику, чувственность и женственность.</a:t>
            </a:r>
          </a:p>
          <a:p>
            <a:pPr>
              <a:lnSpc>
                <a:spcPts val="2734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87923">
            <a:off x="-8492694" y="-8747353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580377">
            <a:off x="16345822" y="7861914"/>
            <a:ext cx="12102934" cy="12419055"/>
          </a:xfrm>
          <a:custGeom>
            <a:avLst/>
            <a:gdLst/>
            <a:ahLst/>
            <a:cxnLst/>
            <a:rect r="r" b="b" t="t" l="l"/>
            <a:pathLst>
              <a:path h="12419055" w="12102934">
                <a:moveTo>
                  <a:pt x="0" y="0"/>
                </a:moveTo>
                <a:lnTo>
                  <a:pt x="12102934" y="0"/>
                </a:lnTo>
                <a:lnTo>
                  <a:pt x="12102934" y="12419056"/>
                </a:lnTo>
                <a:lnTo>
                  <a:pt x="0" y="124190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513023" y="1612190"/>
            <a:ext cx="3571381" cy="3900297"/>
            <a:chOff x="0" y="0"/>
            <a:chExt cx="862412" cy="94183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7683" lIns="57683" bIns="57683" rIns="57683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3725687" y="288783"/>
            <a:ext cx="3073440" cy="3061434"/>
            <a:chOff x="0" y="0"/>
            <a:chExt cx="6502400" cy="6477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223" t="-2281" r="223" b="-2281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3513023" y="5512488"/>
            <a:ext cx="3571381" cy="378212"/>
          </a:xfrm>
          <a:custGeom>
            <a:avLst/>
            <a:gdLst/>
            <a:ahLst/>
            <a:cxnLst/>
            <a:rect r="r" b="b" t="t" l="l"/>
            <a:pathLst>
              <a:path h="378212" w="3571381">
                <a:moveTo>
                  <a:pt x="0" y="0"/>
                </a:moveTo>
                <a:lnTo>
                  <a:pt x="3571380" y="0"/>
                </a:lnTo>
                <a:lnTo>
                  <a:pt x="3571380" y="378212"/>
                </a:lnTo>
                <a:lnTo>
                  <a:pt x="0" y="3782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084403" y="5859190"/>
            <a:ext cx="3696006" cy="4036400"/>
            <a:chOff x="0" y="0"/>
            <a:chExt cx="862412" cy="94183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9696" lIns="59696" bIns="59696" rIns="59696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15" id="15"/>
          <p:cNvGrpSpPr>
            <a:grpSpLocks noChangeAspect="true"/>
          </p:cNvGrpSpPr>
          <p:nvPr/>
        </p:nvGrpSpPr>
        <p:grpSpPr>
          <a:xfrm rot="0">
            <a:off x="7304488" y="4489602"/>
            <a:ext cx="3180689" cy="3168265"/>
            <a:chOff x="0" y="0"/>
            <a:chExt cx="6502400" cy="6477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7636" t="0" r="-7636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7084403" y="9895590"/>
            <a:ext cx="3696006" cy="391410"/>
          </a:xfrm>
          <a:custGeom>
            <a:avLst/>
            <a:gdLst/>
            <a:ahLst/>
            <a:cxnLst/>
            <a:rect r="r" b="b" t="t" l="l"/>
            <a:pathLst>
              <a:path h="391410" w="3696006">
                <a:moveTo>
                  <a:pt x="0" y="0"/>
                </a:moveTo>
                <a:lnTo>
                  <a:pt x="3696006" y="0"/>
                </a:lnTo>
                <a:lnTo>
                  <a:pt x="3696006" y="391410"/>
                </a:lnTo>
                <a:lnTo>
                  <a:pt x="0" y="3914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0780409" y="1577824"/>
            <a:ext cx="3654447" cy="3991014"/>
            <a:chOff x="0" y="0"/>
            <a:chExt cx="862412" cy="941838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9025" lIns="59025" bIns="59025" rIns="59025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10998019" y="223636"/>
            <a:ext cx="3144925" cy="3132640"/>
            <a:chOff x="0" y="0"/>
            <a:chExt cx="6502400" cy="64770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8"/>
              <a:stretch>
                <a:fillRect l="-8439" t="0" r="-8439" b="0"/>
              </a:stretch>
            </a:blip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25" id="25"/>
          <p:cNvSpPr/>
          <p:nvPr/>
        </p:nvSpPr>
        <p:spPr>
          <a:xfrm flipH="false" flipV="false" rot="0">
            <a:off x="10780409" y="5568838"/>
            <a:ext cx="3654447" cy="387009"/>
          </a:xfrm>
          <a:custGeom>
            <a:avLst/>
            <a:gdLst/>
            <a:ahLst/>
            <a:cxnLst/>
            <a:rect r="r" b="b" t="t" l="l"/>
            <a:pathLst>
              <a:path h="387009" w="3654447">
                <a:moveTo>
                  <a:pt x="0" y="0"/>
                </a:moveTo>
                <a:lnTo>
                  <a:pt x="3654447" y="0"/>
                </a:lnTo>
                <a:lnTo>
                  <a:pt x="3654447" y="387009"/>
                </a:lnTo>
                <a:lnTo>
                  <a:pt x="0" y="3870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247618" y="6010509"/>
            <a:ext cx="3571823" cy="3900780"/>
            <a:chOff x="0" y="0"/>
            <a:chExt cx="862412" cy="94183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7690" lIns="57690" bIns="57690" rIns="57690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29" id="29"/>
          <p:cNvGrpSpPr>
            <a:grpSpLocks noChangeAspect="true"/>
          </p:cNvGrpSpPr>
          <p:nvPr/>
        </p:nvGrpSpPr>
        <p:grpSpPr>
          <a:xfrm rot="0">
            <a:off x="460309" y="4686937"/>
            <a:ext cx="3073820" cy="3061813"/>
            <a:chOff x="0" y="0"/>
            <a:chExt cx="6502400" cy="64770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223" t="-1350" r="223" b="-1350"/>
              </a:stretch>
            </a:blip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32" id="32"/>
          <p:cNvSpPr/>
          <p:nvPr/>
        </p:nvSpPr>
        <p:spPr>
          <a:xfrm flipH="false" flipV="false" rot="0">
            <a:off x="247618" y="9911288"/>
            <a:ext cx="3571823" cy="378259"/>
          </a:xfrm>
          <a:custGeom>
            <a:avLst/>
            <a:gdLst/>
            <a:ahLst/>
            <a:cxnLst/>
            <a:rect r="r" b="b" t="t" l="l"/>
            <a:pathLst>
              <a:path h="378259" w="3571823">
                <a:moveTo>
                  <a:pt x="0" y="0"/>
                </a:moveTo>
                <a:lnTo>
                  <a:pt x="3571823" y="0"/>
                </a:lnTo>
                <a:lnTo>
                  <a:pt x="3571823" y="378259"/>
                </a:lnTo>
                <a:lnTo>
                  <a:pt x="0" y="3782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14207119" y="5859792"/>
            <a:ext cx="3697630" cy="4038174"/>
            <a:chOff x="0" y="0"/>
            <a:chExt cx="862412" cy="941838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862412" cy="941838"/>
            </a:xfrm>
            <a:custGeom>
              <a:avLst/>
              <a:gdLst/>
              <a:ahLst/>
              <a:cxnLst/>
              <a:rect r="r" b="b" t="t" l="l"/>
              <a:pathLst>
                <a:path h="941838" w="862412">
                  <a:moveTo>
                    <a:pt x="0" y="0"/>
                  </a:moveTo>
                  <a:lnTo>
                    <a:pt x="862412" y="0"/>
                  </a:lnTo>
                  <a:lnTo>
                    <a:pt x="862412" y="941838"/>
                  </a:lnTo>
                  <a:lnTo>
                    <a:pt x="0" y="941838"/>
                  </a:lnTo>
                  <a:close/>
                </a:path>
              </a:pathLst>
            </a:custGeom>
            <a:solidFill>
              <a:srgbClr val="100F0D"/>
            </a:solidFill>
            <a:ln cap="sq">
              <a:noFill/>
              <a:prstDash val="solid"/>
              <a:miter/>
            </a:ln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862412" cy="989463"/>
            </a:xfrm>
            <a:prstGeom prst="rect">
              <a:avLst/>
            </a:prstGeom>
          </p:spPr>
          <p:txBody>
            <a:bodyPr anchor="ctr" rtlCol="false" tIns="59722" lIns="59722" bIns="59722" rIns="59722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grpSp>
        <p:nvGrpSpPr>
          <p:cNvPr name="Group 36" id="36"/>
          <p:cNvGrpSpPr>
            <a:grpSpLocks noChangeAspect="true"/>
          </p:cNvGrpSpPr>
          <p:nvPr/>
        </p:nvGrpSpPr>
        <p:grpSpPr>
          <a:xfrm rot="0">
            <a:off x="14427301" y="4489602"/>
            <a:ext cx="3182087" cy="3169657"/>
            <a:chOff x="0" y="0"/>
            <a:chExt cx="6502400" cy="64770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10"/>
              <a:stretch>
                <a:fillRect l="-4810" t="0" r="-4810" b="0"/>
              </a:stretch>
            </a:blipFill>
          </p:spPr>
        </p:sp>
        <p:sp>
          <p:nvSpPr>
            <p:cNvPr name="Freeform 38" id="38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</p:sp>
      </p:grpSp>
      <p:sp>
        <p:nvSpPr>
          <p:cNvPr name="Freeform 39" id="39"/>
          <p:cNvSpPr/>
          <p:nvPr/>
        </p:nvSpPr>
        <p:spPr>
          <a:xfrm flipH="false" flipV="false" rot="0">
            <a:off x="14207119" y="9897965"/>
            <a:ext cx="3697630" cy="391582"/>
          </a:xfrm>
          <a:custGeom>
            <a:avLst/>
            <a:gdLst/>
            <a:ahLst/>
            <a:cxnLst/>
            <a:rect r="r" b="b" t="t" l="l"/>
            <a:pathLst>
              <a:path h="391582" w="3697630">
                <a:moveTo>
                  <a:pt x="0" y="0"/>
                </a:moveTo>
                <a:lnTo>
                  <a:pt x="3697630" y="0"/>
                </a:lnTo>
                <a:lnTo>
                  <a:pt x="3697630" y="391582"/>
                </a:lnTo>
                <a:lnTo>
                  <a:pt x="0" y="3915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86495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887923">
            <a:off x="13255744" y="-9322965"/>
            <a:ext cx="13977230" cy="14342307"/>
          </a:xfrm>
          <a:custGeom>
            <a:avLst/>
            <a:gdLst/>
            <a:ahLst/>
            <a:cxnLst/>
            <a:rect r="r" b="b" t="t" l="l"/>
            <a:pathLst>
              <a:path h="14342307" w="13977230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1" id="41"/>
          <p:cNvSpPr txBox="true"/>
          <p:nvPr/>
        </p:nvSpPr>
        <p:spPr>
          <a:xfrm rot="0">
            <a:off x="3819441" y="3340692"/>
            <a:ext cx="3067143" cy="4745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3109" spc="155">
                <a:solidFill>
                  <a:srgbClr val="FFFBFB"/>
                </a:solidFill>
                <a:latin typeface="DM Sans"/>
              </a:rPr>
              <a:t>Джон Гальяно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772564" y="3812034"/>
            <a:ext cx="3160897" cy="161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58"/>
              </a:lnSpc>
            </a:pPr>
            <a:r>
              <a:rPr lang="en-US" sz="2132" spc="106">
                <a:solidFill>
                  <a:srgbClr val="FFFBFB"/>
                </a:solidFill>
                <a:latin typeface="DM Sans"/>
              </a:rPr>
              <a:t>Знаменитый модельер, главный дизайнер своего собственного бренда John Galliano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7631560" y="7739226"/>
            <a:ext cx="2601691" cy="49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1"/>
              </a:lnSpc>
            </a:pPr>
            <a:r>
              <a:rPr lang="en-US" sz="3217" spc="160">
                <a:solidFill>
                  <a:srgbClr val="FFFBFB"/>
                </a:solidFill>
                <a:latin typeface="DM Sans"/>
              </a:rPr>
              <a:t>Тим Рот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7084403" y="8401147"/>
            <a:ext cx="3696006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6"/>
              </a:lnSpc>
            </a:pPr>
            <a:r>
              <a:rPr lang="en-US" sz="2113" spc="105">
                <a:solidFill>
                  <a:srgbClr val="FFFBFB"/>
                </a:solidFill>
                <a:latin typeface="DM Sans"/>
              </a:rPr>
              <a:t>Звезда блокбастеров Тарантино «Криминальное чтиво» и «Бешеные псы»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1224256" y="3564565"/>
            <a:ext cx="2766753" cy="4854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18"/>
              </a:lnSpc>
            </a:pPr>
            <a:r>
              <a:rPr lang="en-US" sz="3181" spc="159">
                <a:solidFill>
                  <a:srgbClr val="FFFBFB"/>
                </a:solidFill>
                <a:latin typeface="DM Sans"/>
              </a:rPr>
              <a:t>Джефф Бек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1237653" y="4278185"/>
            <a:ext cx="2674820" cy="10624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386" spc="119">
                <a:solidFill>
                  <a:srgbClr val="FFFBFB"/>
                </a:solidFill>
                <a:latin typeface="DM Sans"/>
              </a:rPr>
              <a:t>Легендарный гитарист и музыкант 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751918" y="7963126"/>
            <a:ext cx="2563222" cy="4746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31"/>
              </a:lnSpc>
            </a:pPr>
            <a:r>
              <a:rPr lang="en-US" sz="3109" spc="155">
                <a:solidFill>
                  <a:srgbClr val="FFFBFB"/>
                </a:solidFill>
                <a:latin typeface="DM Sans"/>
              </a:rPr>
              <a:t>Джимми Чу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700796" y="8564934"/>
            <a:ext cx="2614345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38"/>
              </a:lnSpc>
            </a:pPr>
            <a:r>
              <a:rPr lang="en-US" sz="2032" spc="101">
                <a:solidFill>
                  <a:srgbClr val="FFFBFB"/>
                </a:solidFill>
                <a:latin typeface="DM Sans"/>
              </a:rPr>
              <a:t>Дизайнер обуви, основатель компании Jimmy Choo Ltd.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4416166" y="7710618"/>
            <a:ext cx="3175567" cy="491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63"/>
              </a:lnSpc>
            </a:pPr>
            <a:r>
              <a:rPr lang="en-US" sz="3219" spc="160">
                <a:solidFill>
                  <a:srgbClr val="FFFBFB"/>
                </a:solidFill>
                <a:latin typeface="DM Sans"/>
              </a:rPr>
              <a:t>Пирс Броснан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4602600" y="8428255"/>
            <a:ext cx="2906668" cy="1266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7"/>
              </a:lnSpc>
            </a:pPr>
            <a:r>
              <a:rPr lang="en-US" sz="2114" spc="105">
                <a:solidFill>
                  <a:srgbClr val="FFFBFB"/>
                </a:solidFill>
                <a:latin typeface="DM Sans"/>
              </a:rPr>
              <a:t>Один из «Агентов 007» («Завтра не умрет никогда», «И целого мира мало»)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57863">
            <a:off x="-1228794" y="7296532"/>
            <a:ext cx="21273218" cy="9128145"/>
          </a:xfrm>
          <a:custGeom>
            <a:avLst/>
            <a:gdLst/>
            <a:ahLst/>
            <a:cxnLst/>
            <a:rect r="r" b="b" t="t" l="l"/>
            <a:pathLst>
              <a:path h="9128145" w="21273218">
                <a:moveTo>
                  <a:pt x="0" y="0"/>
                </a:moveTo>
                <a:lnTo>
                  <a:pt x="21273218" y="0"/>
                </a:lnTo>
                <a:lnTo>
                  <a:pt x="21273218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256026"/>
            <a:ext cx="5046609" cy="6784057"/>
            <a:chOff x="0" y="0"/>
            <a:chExt cx="6728812" cy="90454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8332823"/>
              <a:ext cx="6728812" cy="712587"/>
            </a:xfrm>
            <a:custGeom>
              <a:avLst/>
              <a:gdLst/>
              <a:ahLst/>
              <a:cxnLst/>
              <a:rect r="r" b="b" t="t" l="l"/>
              <a:pathLst>
                <a:path h="712587" w="6728812">
                  <a:moveTo>
                    <a:pt x="0" y="0"/>
                  </a:moveTo>
                  <a:lnTo>
                    <a:pt x="6728812" y="0"/>
                  </a:lnTo>
                  <a:lnTo>
                    <a:pt x="6728812" y="712587"/>
                  </a:lnTo>
                  <a:lnTo>
                    <a:pt x="0" y="712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6495" r="0" b="0"/>
              </a:stretch>
            </a:blipFill>
          </p:spPr>
        </p:sp>
        <p:grpSp>
          <p:nvGrpSpPr>
            <p:cNvPr name="Group 6" id="6"/>
            <p:cNvGrpSpPr/>
            <p:nvPr/>
          </p:nvGrpSpPr>
          <p:grpSpPr>
            <a:xfrm rot="0">
              <a:off x="24194" y="1670106"/>
              <a:ext cx="6704618" cy="6662717"/>
              <a:chOff x="0" y="0"/>
              <a:chExt cx="1279723" cy="1271725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279723" cy="1271725"/>
              </a:xfrm>
              <a:custGeom>
                <a:avLst/>
                <a:gdLst/>
                <a:ahLst/>
                <a:cxnLst/>
                <a:rect r="r" b="b" t="t" l="l"/>
                <a:pathLst>
                  <a:path h="1271725" w="1279723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57150"/>
                <a:ext cx="1279723" cy="1328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706397" y="0"/>
              <a:ext cx="3340212" cy="334021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89206" y="3196510"/>
              <a:ext cx="5774593" cy="3352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</a:pPr>
              <a:r>
                <a:rPr lang="en-US" sz="2106" spc="206">
                  <a:solidFill>
                    <a:srgbClr val="FFFBFB"/>
                  </a:solidFill>
                  <a:latin typeface="DM Sans"/>
                </a:rPr>
                <a:t>Согласно рейтингу QS University World Rankings университет UAL занимает второе место среди высших школ мира по подготовке в области дизайна или искусства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620695" y="2201820"/>
            <a:ext cx="5046609" cy="6784057"/>
            <a:chOff x="0" y="0"/>
            <a:chExt cx="6728812" cy="904541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8332823"/>
              <a:ext cx="6728812" cy="712587"/>
            </a:xfrm>
            <a:custGeom>
              <a:avLst/>
              <a:gdLst/>
              <a:ahLst/>
              <a:cxnLst/>
              <a:rect r="r" b="b" t="t" l="l"/>
              <a:pathLst>
                <a:path h="712587" w="6728812">
                  <a:moveTo>
                    <a:pt x="0" y="0"/>
                  </a:moveTo>
                  <a:lnTo>
                    <a:pt x="6728812" y="0"/>
                  </a:lnTo>
                  <a:lnTo>
                    <a:pt x="6728812" y="712587"/>
                  </a:lnTo>
                  <a:lnTo>
                    <a:pt x="0" y="7125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6495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24194" y="1670106"/>
              <a:ext cx="6704618" cy="6662717"/>
              <a:chOff x="0" y="0"/>
              <a:chExt cx="1279723" cy="1271725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279723" cy="1271725"/>
              </a:xfrm>
              <a:custGeom>
                <a:avLst/>
                <a:gdLst/>
                <a:ahLst/>
                <a:cxnLst/>
                <a:rect r="r" b="b" t="t" l="l"/>
                <a:pathLst>
                  <a:path h="1271725" w="1279723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57150"/>
                <a:ext cx="1279723" cy="1328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8" id="18"/>
            <p:cNvGrpSpPr/>
            <p:nvPr/>
          </p:nvGrpSpPr>
          <p:grpSpPr>
            <a:xfrm rot="0">
              <a:off x="1706397" y="0"/>
              <a:ext cx="3340212" cy="3340212"/>
              <a:chOff x="0" y="0"/>
              <a:chExt cx="812800" cy="812800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489206" y="3196510"/>
              <a:ext cx="5774593" cy="431520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06"/>
                </a:lnSpc>
              </a:pPr>
              <a:r>
                <a:rPr lang="en-US" sz="2106" spc="206">
                  <a:solidFill>
                    <a:srgbClr val="FFFBFB"/>
                  </a:solidFill>
                  <a:latin typeface="DM Sans"/>
                </a:rPr>
                <a:t>В рейтинге QS University за 2015 год вуз занимает 2-ю строчку по стране и 8-е место в мировом списке вузов, предоставляющих образование высшего качества по искусству и дизайну</a:t>
              </a:r>
            </a:p>
            <a:p>
              <a:pPr algn="ctr">
                <a:lnSpc>
                  <a:spcPts val="2906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2019730" y="2201820"/>
            <a:ext cx="5127256" cy="6892469"/>
            <a:chOff x="0" y="0"/>
            <a:chExt cx="6836341" cy="9189959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8465985"/>
              <a:ext cx="6836341" cy="723974"/>
            </a:xfrm>
            <a:custGeom>
              <a:avLst/>
              <a:gdLst/>
              <a:ahLst/>
              <a:cxnLst/>
              <a:rect r="r" b="b" t="t" l="l"/>
              <a:pathLst>
                <a:path h="723974" w="6836341">
                  <a:moveTo>
                    <a:pt x="0" y="0"/>
                  </a:moveTo>
                  <a:lnTo>
                    <a:pt x="6836341" y="0"/>
                  </a:lnTo>
                  <a:lnTo>
                    <a:pt x="6836341" y="723974"/>
                  </a:lnTo>
                  <a:lnTo>
                    <a:pt x="0" y="7239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86495" r="0" b="0"/>
              </a:stretch>
            </a:blipFill>
          </p:spPr>
        </p:sp>
        <p:grpSp>
          <p:nvGrpSpPr>
            <p:cNvPr name="Group 24" id="24"/>
            <p:cNvGrpSpPr/>
            <p:nvPr/>
          </p:nvGrpSpPr>
          <p:grpSpPr>
            <a:xfrm rot="0">
              <a:off x="24580" y="1696795"/>
              <a:ext cx="6811761" cy="6769190"/>
              <a:chOff x="0" y="0"/>
              <a:chExt cx="1279723" cy="1271725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1279723" cy="1271725"/>
              </a:xfrm>
              <a:custGeom>
                <a:avLst/>
                <a:gdLst/>
                <a:ahLst/>
                <a:cxnLst/>
                <a:rect r="r" b="b" t="t" l="l"/>
                <a:pathLst>
                  <a:path h="1271725" w="1279723">
                    <a:moveTo>
                      <a:pt x="0" y="0"/>
                    </a:moveTo>
                    <a:lnTo>
                      <a:pt x="1279723" y="0"/>
                    </a:lnTo>
                    <a:lnTo>
                      <a:pt x="1279723" y="1271725"/>
                    </a:lnTo>
                    <a:lnTo>
                      <a:pt x="0" y="1271725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57150"/>
                <a:ext cx="1279723" cy="13288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7" id="27"/>
            <p:cNvGrpSpPr/>
            <p:nvPr/>
          </p:nvGrpSpPr>
          <p:grpSpPr>
            <a:xfrm rot="0">
              <a:off x="1733666" y="0"/>
              <a:ext cx="3393590" cy="3393590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 marL="0" indent="0" lvl="0">
                  <a:lnSpc>
                    <a:spcPts val="4114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497024" y="3257877"/>
              <a:ext cx="5866873" cy="43738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52"/>
                </a:lnSpc>
              </a:pPr>
              <a:r>
                <a:rPr lang="en-US" sz="2139" spc="209">
                  <a:solidFill>
                    <a:srgbClr val="FFFBFB"/>
                  </a:solidFill>
                  <a:latin typeface="DM Sans"/>
                </a:rPr>
                <a:t>По данным рейтинга Complete University Guide за 2016-17 годы вуз занял 6-е место в Британии среди вузов с творческой направленностью, которые проводят научные исследования высокого уровня</a:t>
              </a:r>
            </a:p>
          </p:txBody>
        </p:sp>
      </p:grpSp>
      <p:sp>
        <p:nvSpPr>
          <p:cNvPr name="Freeform 31" id="31"/>
          <p:cNvSpPr/>
          <p:nvPr/>
        </p:nvSpPr>
        <p:spPr>
          <a:xfrm flipH="false" flipV="false" rot="0">
            <a:off x="3010945" y="2737920"/>
            <a:ext cx="1082119" cy="1476837"/>
          </a:xfrm>
          <a:custGeom>
            <a:avLst/>
            <a:gdLst/>
            <a:ahLst/>
            <a:cxnLst/>
            <a:rect r="r" b="b" t="t" l="l"/>
            <a:pathLst>
              <a:path h="1476837" w="1082119">
                <a:moveTo>
                  <a:pt x="0" y="0"/>
                </a:moveTo>
                <a:lnTo>
                  <a:pt x="1082119" y="0"/>
                </a:lnTo>
                <a:lnTo>
                  <a:pt x="1082119" y="1476838"/>
                </a:lnTo>
                <a:lnTo>
                  <a:pt x="0" y="1476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2" id="32"/>
          <p:cNvSpPr txBox="true"/>
          <p:nvPr/>
        </p:nvSpPr>
        <p:spPr>
          <a:xfrm rot="0">
            <a:off x="585562" y="412644"/>
            <a:ext cx="9541713" cy="11178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19"/>
              </a:lnSpc>
              <a:spcBef>
                <a:spcPct val="0"/>
              </a:spcBef>
            </a:pPr>
            <a:r>
              <a:rPr lang="en-US" sz="6608" spc="647">
                <a:solidFill>
                  <a:srgbClr val="231F20"/>
                </a:solidFill>
                <a:latin typeface="Oswald Bold"/>
              </a:rPr>
              <a:t>НАГРАДЫ И ЗВАНИЯ</a:t>
            </a:r>
          </a:p>
        </p:txBody>
      </p:sp>
      <p:sp>
        <p:nvSpPr>
          <p:cNvPr name="Freeform 33" id="33"/>
          <p:cNvSpPr/>
          <p:nvPr/>
        </p:nvSpPr>
        <p:spPr>
          <a:xfrm flipH="false" flipV="false" rot="0">
            <a:off x="8602940" y="2737920"/>
            <a:ext cx="1082119" cy="1476837"/>
          </a:xfrm>
          <a:custGeom>
            <a:avLst/>
            <a:gdLst/>
            <a:ahLst/>
            <a:cxnLst/>
            <a:rect r="r" b="b" t="t" l="l"/>
            <a:pathLst>
              <a:path h="1476837" w="1082119">
                <a:moveTo>
                  <a:pt x="0" y="0"/>
                </a:moveTo>
                <a:lnTo>
                  <a:pt x="1082120" y="0"/>
                </a:lnTo>
                <a:lnTo>
                  <a:pt x="1082120" y="1476838"/>
                </a:lnTo>
                <a:lnTo>
                  <a:pt x="0" y="1476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042298" y="2737920"/>
            <a:ext cx="1082119" cy="1476837"/>
          </a:xfrm>
          <a:custGeom>
            <a:avLst/>
            <a:gdLst/>
            <a:ahLst/>
            <a:cxnLst/>
            <a:rect r="r" b="b" t="t" l="l"/>
            <a:pathLst>
              <a:path h="1476837" w="1082119">
                <a:moveTo>
                  <a:pt x="0" y="0"/>
                </a:moveTo>
                <a:lnTo>
                  <a:pt x="1082119" y="0"/>
                </a:lnTo>
                <a:lnTo>
                  <a:pt x="1082119" y="1476838"/>
                </a:lnTo>
                <a:lnTo>
                  <a:pt x="0" y="14768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DAF4BHZLRiY</dc:identifier>
  <dcterms:modified xsi:type="dcterms:W3CDTF">2011-08-01T06:04:30Z</dcterms:modified>
  <cp:revision>1</cp:revision>
  <dc:title>Лондонский университет искусств</dc:title>
</cp:coreProperties>
</file>